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88" r:id="rId4"/>
    <p:sldId id="287" r:id="rId5"/>
    <p:sldId id="285" r:id="rId6"/>
    <p:sldId id="294" r:id="rId7"/>
    <p:sldId id="286" r:id="rId8"/>
    <p:sldId id="304" r:id="rId9"/>
    <p:sldId id="305" r:id="rId10"/>
    <p:sldId id="281" r:id="rId11"/>
    <p:sldId id="306" r:id="rId12"/>
    <p:sldId id="293" r:id="rId13"/>
    <p:sldId id="284" r:id="rId14"/>
    <p:sldId id="301" r:id="rId15"/>
  </p:sldIdLst>
  <p:sldSz cx="17340263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7B48C-458C-4F15-8F3B-A25989B4BD96}">
          <p14:sldIdLst>
            <p14:sldId id="256"/>
            <p14:sldId id="260"/>
            <p14:sldId id="288"/>
            <p14:sldId id="287"/>
            <p14:sldId id="285"/>
            <p14:sldId id="294"/>
            <p14:sldId id="286"/>
            <p14:sldId id="304"/>
            <p14:sldId id="305"/>
          </p14:sldIdLst>
        </p14:section>
        <p14:section name="Раздел без заголовка" id="{DBB0DBC7-1559-4C06-92F2-FED287B5A45A}">
          <p14:sldIdLst>
            <p14:sldId id="281"/>
            <p14:sldId id="306"/>
            <p14:sldId id="293"/>
            <p14:sldId id="284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28" y="-8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54" y="3023617"/>
            <a:ext cx="1474642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309" y="5462016"/>
            <a:ext cx="121441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341616" cy="97505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6290" y="350520"/>
            <a:ext cx="2703657" cy="20734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19444" y="353568"/>
            <a:ext cx="2560397" cy="19659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64331" y="585216"/>
            <a:ext cx="2854030" cy="15552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00908" y="612648"/>
            <a:ext cx="2710771" cy="144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36" y="2243328"/>
            <a:ext cx="754669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596" y="2243328"/>
            <a:ext cx="754669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341616" cy="97505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6290" y="350520"/>
            <a:ext cx="2703657" cy="20734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19444" y="353568"/>
            <a:ext cx="2560397" cy="19659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64331" y="585216"/>
            <a:ext cx="2854030" cy="15552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00908" y="612648"/>
            <a:ext cx="2710771" cy="144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341616" cy="97505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70675" y="94489"/>
            <a:ext cx="2703657" cy="20703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3829" y="97537"/>
            <a:ext cx="2560397" cy="19629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88716" y="326136"/>
            <a:ext cx="2858094" cy="15582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5292" y="353568"/>
            <a:ext cx="2714834" cy="1450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7341616" cy="9750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1097" y="4155771"/>
            <a:ext cx="11146536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022" y="3075814"/>
            <a:ext cx="11634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9C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568" y="9070848"/>
            <a:ext cx="55515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36" y="9070848"/>
            <a:ext cx="39902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1086" y="9070848"/>
            <a:ext cx="39902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0263" cy="97505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661995" y="594360"/>
            <a:ext cx="2143760" cy="1558290"/>
            <a:chOff x="10494264" y="594360"/>
            <a:chExt cx="2143760" cy="1558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4264" y="594360"/>
              <a:ext cx="2143505" cy="15582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1696" y="621792"/>
              <a:ext cx="2036063" cy="1450848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E00188A-181C-4767-B491-5D0979D5A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49" y="574358"/>
            <a:ext cx="1143000" cy="15382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191374" y="2500354"/>
            <a:ext cx="63004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9600" b="1" i="1" spc="-470" dirty="0">
                <a:solidFill>
                  <a:schemeClr val="bg1"/>
                </a:solidFill>
              </a:rPr>
              <a:t>ВФСК ГТО</a:t>
            </a:r>
            <a:endParaRPr sz="96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F417A32-1F8D-4F73-BACE-4CE6852BB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1142999"/>
            <a:ext cx="10286999" cy="6760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7340263" cy="9750550"/>
          </a:xfrm>
          <a:prstGeom prst="rect">
            <a:avLst/>
          </a:prstGeom>
        </p:spPr>
      </p:pic>
      <p:sp>
        <p:nvSpPr>
          <p:cNvPr id="25" name="object 23">
            <a:extLst>
              <a:ext uri="{FF2B5EF4-FFF2-40B4-BE49-F238E27FC236}">
                <a16:creationId xmlns="" xmlns:a16="http://schemas.microsoft.com/office/drawing/2014/main" id="{457B3B5C-B29E-4D25-9AA6-6699DA86B83D}"/>
              </a:ext>
            </a:extLst>
          </p:cNvPr>
          <p:cNvSpPr txBox="1">
            <a:spLocks/>
          </p:cNvSpPr>
          <p:nvPr/>
        </p:nvSpPr>
        <p:spPr>
          <a:xfrm>
            <a:off x="698070" y="1265133"/>
            <a:ext cx="15944120" cy="834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469900" indent="-457200">
              <a:spcBef>
                <a:spcPts val="100"/>
              </a:spcBef>
              <a:buAutoNum type="arabicPeriod"/>
            </a:pPr>
            <a:r>
              <a:rPr lang="ru-RU" sz="2400" kern="0" dirty="0">
                <a:solidFill>
                  <a:schemeClr val="bg1"/>
                </a:solidFill>
              </a:rPr>
              <a:t>Позвонить в центр тестирования и согласовать дату и время приема документов;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r>
              <a:rPr lang="ru-RU" sz="2400" kern="0" dirty="0">
                <a:solidFill>
                  <a:schemeClr val="bg1"/>
                </a:solidFill>
              </a:rPr>
              <a:t>Сдать документы и производим сверку: </a:t>
            </a:r>
          </a:p>
          <a:p>
            <a:pPr marL="12700">
              <a:spcBef>
                <a:spcPts val="100"/>
              </a:spcBef>
            </a:pPr>
            <a:r>
              <a:rPr lang="ru-RU" sz="2400" u="sng" kern="0" dirty="0">
                <a:solidFill>
                  <a:schemeClr val="bg1"/>
                </a:solidFill>
                <a:highlight>
                  <a:srgbClr val="800000"/>
                </a:highlight>
              </a:rPr>
              <a:t>     </a:t>
            </a:r>
            <a:r>
              <a:rPr lang="ru-RU" sz="2400" i="1" u="sng" kern="0" dirty="0">
                <a:solidFill>
                  <a:schemeClr val="bg1"/>
                </a:solidFill>
                <a:highlight>
                  <a:srgbClr val="800000"/>
                </a:highlight>
              </a:rPr>
              <a:t>- Оригинал коллективной заявки с допуском врача;</a:t>
            </a:r>
          </a:p>
          <a:p>
            <a:pPr marL="12700">
              <a:spcBef>
                <a:spcPts val="100"/>
              </a:spcBef>
            </a:pPr>
            <a:r>
              <a:rPr lang="ru-RU" sz="2400" i="1" u="sng" kern="0" dirty="0">
                <a:solidFill>
                  <a:schemeClr val="bg1"/>
                </a:solidFill>
                <a:highlight>
                  <a:srgbClr val="800000"/>
                </a:highlight>
              </a:rPr>
              <a:t>     - Личные документы учащихся состоящих из: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bg1"/>
                </a:solidFill>
              </a:rPr>
              <a:t>Личная заявка;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bg1"/>
                </a:solidFill>
              </a:rPr>
              <a:t>Согласие на обработку персональных данных;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bg1"/>
                </a:solidFill>
              </a:rPr>
              <a:t>Ксерокопия документа удостоверяющего личность;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bg1"/>
                </a:solidFill>
              </a:rPr>
              <a:t>Распечатанный скриншот личного кабинета ГТО;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bg1"/>
                </a:solidFill>
              </a:rPr>
              <a:t>Приказ о спортивном разряде (2-ой юношеский и </a:t>
            </a:r>
            <a:r>
              <a:rPr lang="ru-RU" sz="2400" kern="0" dirty="0" smtClean="0">
                <a:solidFill>
                  <a:schemeClr val="bg1"/>
                </a:solidFill>
              </a:rPr>
              <a:t>выше, который действует 2 года с даты указанной в приказе).</a:t>
            </a:r>
            <a:endParaRPr lang="ru-RU" sz="2400" kern="0" dirty="0">
              <a:solidFill>
                <a:schemeClr val="bg1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chemeClr val="bg1"/>
                </a:solidFill>
              </a:rPr>
              <a:t>3. Согласовать вместе с центром тестирования дату и график приема нормативов (испытаний) комплекса ВФСК ГТО;</a:t>
            </a:r>
          </a:p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chemeClr val="bg1"/>
                </a:solidFill>
              </a:rPr>
              <a:t>4. Принять </a:t>
            </a:r>
            <a:r>
              <a:rPr lang="ru-RU" sz="2400" kern="0" dirty="0" smtClean="0">
                <a:solidFill>
                  <a:schemeClr val="bg1"/>
                </a:solidFill>
              </a:rPr>
              <a:t>нормативы (Обученным судьям/педагогам самим, остальным совместно с центром тестирования);</a:t>
            </a:r>
            <a:endParaRPr lang="ru-RU" sz="2400" kern="0" dirty="0">
              <a:solidFill>
                <a:schemeClr val="bg1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chemeClr val="bg1"/>
                </a:solidFill>
              </a:rPr>
              <a:t>5. Обученным судьям/педагогам присылать на почту сводный протокол с результатами и (в течении 2-5 дней после выполнения нормативов), далее привезти </a:t>
            </a:r>
            <a:r>
              <a:rPr lang="ru-RU" sz="2400" kern="0" dirty="0" smtClean="0">
                <a:solidFill>
                  <a:schemeClr val="bg1"/>
                </a:solidFill>
              </a:rPr>
              <a:t>подписанный </a:t>
            </a:r>
            <a:r>
              <a:rPr lang="ru-RU" sz="2400" kern="0" dirty="0">
                <a:solidFill>
                  <a:schemeClr val="bg1"/>
                </a:solidFill>
              </a:rPr>
              <a:t>протокол в центр тестирования;</a:t>
            </a:r>
          </a:p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chemeClr val="bg1"/>
                </a:solidFill>
              </a:rPr>
              <a:t>6. После занесения протоколов в базу данных АИС ГТО в личных кабинетах отобразятся результаты детей, произвести контроль и отслеживать (педагогам и родителям детей) недостающего количества испытаний, а также присвоение знаков отличия</a:t>
            </a:r>
            <a:r>
              <a:rPr lang="ru-RU" sz="2400" kern="0" dirty="0" smtClean="0">
                <a:solidFill>
                  <a:schemeClr val="bg1"/>
                </a:solidFill>
              </a:rPr>
              <a:t>;</a:t>
            </a:r>
          </a:p>
          <a:p>
            <a:pPr marL="12700">
              <a:spcBef>
                <a:spcPts val="100"/>
              </a:spcBef>
            </a:pPr>
            <a:r>
              <a:rPr lang="ru-RU" sz="2400" kern="0" dirty="0" smtClean="0">
                <a:solidFill>
                  <a:schemeClr val="bg1"/>
                </a:solidFill>
              </a:rPr>
              <a:t>7. Сверка результатов и присвоенных знаков внесенных в личные кабинеты учащихся.</a:t>
            </a:r>
            <a:endParaRPr lang="ru-RU" sz="2400" kern="0" dirty="0">
              <a:solidFill>
                <a:schemeClr val="bg1"/>
              </a:solidFill>
            </a:endParaRPr>
          </a:p>
          <a:p>
            <a:pPr marL="12700">
              <a:spcBef>
                <a:spcPts val="100"/>
              </a:spcBef>
            </a:pPr>
            <a:endParaRPr lang="ru-RU" sz="2400" kern="0" dirty="0">
              <a:solidFill>
                <a:schemeClr val="bg1"/>
              </a:solidFill>
            </a:endParaRPr>
          </a:p>
          <a:p>
            <a:pPr marL="12700" algn="ctr">
              <a:spcBef>
                <a:spcPts val="100"/>
              </a:spcBef>
            </a:pPr>
            <a:r>
              <a:rPr lang="ru-RU" sz="2400" b="1" u="sng" kern="0" dirty="0">
                <a:solidFill>
                  <a:schemeClr val="bg1"/>
                </a:solidFill>
              </a:rPr>
              <a:t>ВАЖНО!</a:t>
            </a:r>
            <a:r>
              <a:rPr lang="ru-RU" sz="2400" b="1" kern="0" dirty="0">
                <a:solidFill>
                  <a:schemeClr val="bg1"/>
                </a:solidFill>
              </a:rPr>
              <a:t> Если не обнаружили результаты в личном кабинете более 7 дней, то приступившим обратиться к учителю физической культуры в первую очередь, далее педагог  обращается в центр тестирования до устранения ошибок.</a:t>
            </a:r>
          </a:p>
          <a:p>
            <a:pPr marL="12700" algn="ctr">
              <a:spcBef>
                <a:spcPts val="100"/>
              </a:spcBef>
            </a:pPr>
            <a:endParaRPr lang="ru-RU" sz="2400" b="1" kern="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2156" y="274320"/>
            <a:ext cx="2143760" cy="1558290"/>
            <a:chOff x="10491216" y="326136"/>
            <a:chExt cx="2143760" cy="1558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1216" y="326136"/>
              <a:ext cx="2143505" cy="15582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8648" y="353568"/>
              <a:ext cx="2036063" cy="145084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05959" y="63761"/>
            <a:ext cx="13868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600" b="1" i="1" u="sng" spc="-20" dirty="0">
                <a:solidFill>
                  <a:schemeClr val="bg1"/>
                </a:solidFill>
              </a:rPr>
              <a:t>Пошаговая инструкция </a:t>
            </a:r>
            <a:br>
              <a:rPr lang="ru-RU" sz="3600" b="1" i="1" u="sng" spc="-20" dirty="0">
                <a:solidFill>
                  <a:schemeClr val="bg1"/>
                </a:solidFill>
              </a:rPr>
            </a:br>
            <a:r>
              <a:rPr lang="ru-RU" sz="3600" b="1" i="1" u="sng" spc="-20" dirty="0">
                <a:solidFill>
                  <a:schemeClr val="bg1"/>
                </a:solidFill>
              </a:rPr>
              <a:t>взаимодействия с центром тестирования ВФСК ГТО</a:t>
            </a:r>
            <a:endParaRPr sz="3600" b="1" i="1" u="sng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0531" y="2819400"/>
            <a:ext cx="7696200" cy="15240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289131" y="32766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23">
            <a:extLst>
              <a:ext uri="{FF2B5EF4-FFF2-40B4-BE49-F238E27FC236}">
                <a16:creationId xmlns="" xmlns:a16="http://schemas.microsoft.com/office/drawing/2014/main" id="{BDB00390-52DE-49CE-8C6C-7CFE709EB157}"/>
              </a:ext>
            </a:extLst>
          </p:cNvPr>
          <p:cNvSpPr txBox="1">
            <a:spLocks/>
          </p:cNvSpPr>
          <p:nvPr/>
        </p:nvSpPr>
        <p:spPr>
          <a:xfrm>
            <a:off x="9584531" y="3352800"/>
            <a:ext cx="3733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600" b="1" u="sng" kern="0" dirty="0" smtClean="0">
                <a:solidFill>
                  <a:schemeClr val="bg1"/>
                </a:solidFill>
              </a:rPr>
              <a:t>Сдать один раз</a:t>
            </a:r>
            <a:endParaRPr lang="ru-RU" sz="3600" b="1" u="sng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3F204C3-0832-4AFD-BF5C-74847E0E50B5}"/>
              </a:ext>
            </a:extLst>
          </p:cNvPr>
          <p:cNvSpPr/>
          <p:nvPr/>
        </p:nvSpPr>
        <p:spPr>
          <a:xfrm>
            <a:off x="10346531" y="222504"/>
            <a:ext cx="4648200" cy="16619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7340263" cy="9750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CE4AED-43BD-4B64-AC03-F92D0A331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t="4672" r="9692" b="6306"/>
          <a:stretch/>
        </p:blipFill>
        <p:spPr>
          <a:xfrm>
            <a:off x="2269331" y="1524000"/>
            <a:ext cx="4953000" cy="746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872DFDB-16D4-4919-94B6-0E54D29B71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18882" b="15289"/>
          <a:stretch/>
        </p:blipFill>
        <p:spPr>
          <a:xfrm>
            <a:off x="10175424" y="1524001"/>
            <a:ext cx="4819307" cy="7467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object 23">
            <a:extLst>
              <a:ext uri="{FF2B5EF4-FFF2-40B4-BE49-F238E27FC236}">
                <a16:creationId xmlns="" xmlns:a16="http://schemas.microsoft.com/office/drawing/2014/main" id="{090D6A62-2B94-4F90-828A-287B11617B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331" y="762000"/>
            <a:ext cx="7705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600" b="1" i="1" u="sng" spc="-20" dirty="0">
                <a:solidFill>
                  <a:schemeClr val="bg1"/>
                </a:solidFill>
              </a:rPr>
              <a:t>НЕ ПРАВИЛЬНО</a:t>
            </a:r>
            <a:endParaRPr sz="3600" b="1" i="1" u="sng" dirty="0">
              <a:solidFill>
                <a:schemeClr val="bg1"/>
              </a:solidFill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="" xmlns:a16="http://schemas.microsoft.com/office/drawing/2014/main" id="{8A96F3DE-B918-4A28-9604-390CE2F1CEF5}"/>
              </a:ext>
            </a:extLst>
          </p:cNvPr>
          <p:cNvSpPr txBox="1">
            <a:spLocks/>
          </p:cNvSpPr>
          <p:nvPr/>
        </p:nvSpPr>
        <p:spPr>
          <a:xfrm>
            <a:off x="8732214" y="762000"/>
            <a:ext cx="7705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3600" b="1" i="1" u="sng" kern="0" spc="-20" dirty="0">
                <a:solidFill>
                  <a:schemeClr val="bg1"/>
                </a:solidFill>
              </a:rPr>
              <a:t>ПРАВИЛЬНО</a:t>
            </a:r>
            <a:endParaRPr lang="ru-RU" sz="3600" b="1" i="1" u="sng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95493F-AA49-4C86-8060-B0D9D4C4BB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3715"/>
            <a:ext cx="17340262" cy="97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471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spcBef>
                <a:spcPts val="100"/>
              </a:spcBef>
            </a:pPr>
            <a:r>
              <a:rPr spc="-5" dirty="0"/>
              <a:t>Спасибо</a:t>
            </a:r>
            <a:r>
              <a:rPr spc="-35" dirty="0"/>
              <a:t> </a:t>
            </a:r>
            <a:r>
              <a:rPr spc="-5" dirty="0"/>
              <a:t>за</a:t>
            </a:r>
            <a:r>
              <a:rPr spc="-20" dirty="0"/>
              <a:t> </a:t>
            </a:r>
            <a:r>
              <a:rPr spc="-10" dirty="0"/>
              <a:t>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E6643A-C5B9-4104-8552-599B3704C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31" y="304800"/>
            <a:ext cx="2057400" cy="27689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0263" cy="9750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7531" y="176784"/>
            <a:ext cx="12023344" cy="93969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50F960-B1C7-4595-BACD-F623700D4C20}"/>
              </a:ext>
            </a:extLst>
          </p:cNvPr>
          <p:cNvSpPr/>
          <p:nvPr/>
        </p:nvSpPr>
        <p:spPr>
          <a:xfrm>
            <a:off x="11032331" y="16764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ED20096-EB44-4866-A862-181574A6A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289" y="987468"/>
            <a:ext cx="2136274" cy="21362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565AA79-9AD8-4A7A-AAA8-D1EA833FA1C8}"/>
              </a:ext>
            </a:extLst>
          </p:cNvPr>
          <p:cNvSpPr/>
          <p:nvPr/>
        </p:nvSpPr>
        <p:spPr>
          <a:xfrm>
            <a:off x="9266059" y="1182247"/>
            <a:ext cx="1907674" cy="1349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3">
            <a:extLst>
              <a:ext uri="{FF2B5EF4-FFF2-40B4-BE49-F238E27FC236}">
                <a16:creationId xmlns="" xmlns:a16="http://schemas.microsoft.com/office/drawing/2014/main" id="{2830A388-772B-437C-A921-03EF9FDDFC66}"/>
              </a:ext>
            </a:extLst>
          </p:cNvPr>
          <p:cNvSpPr txBox="1">
            <a:spLocks/>
          </p:cNvSpPr>
          <p:nvPr/>
        </p:nvSpPr>
        <p:spPr>
          <a:xfrm>
            <a:off x="3625828" y="788977"/>
            <a:ext cx="8248279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kern="0" spc="-20" dirty="0">
                <a:solidFill>
                  <a:srgbClr val="0070C0"/>
                </a:solidFill>
              </a:rPr>
              <a:t>Муниципальный центр тестирования  ВФСК  ГТО  </a:t>
            </a:r>
            <a:r>
              <a:rPr lang="ru-RU" sz="2400" b="1" kern="0" spc="-20" dirty="0" err="1">
                <a:solidFill>
                  <a:srgbClr val="0070C0"/>
                </a:solidFill>
              </a:rPr>
              <a:t>г.Иваново</a:t>
            </a:r>
            <a:endParaRPr lang="ru-RU" sz="2400" b="1" kern="0" spc="-20" dirty="0">
              <a:solidFill>
                <a:srgbClr val="0070C0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ru-RU" sz="2400" b="1" kern="0" spc="-20" dirty="0">
                <a:solidFill>
                  <a:srgbClr val="0070C0"/>
                </a:solidFill>
              </a:rPr>
              <a:t>153000, г. Иваново, </a:t>
            </a:r>
            <a:r>
              <a:rPr lang="ru-RU" sz="2400" b="1" kern="0" spc="-20" dirty="0" err="1">
                <a:solidFill>
                  <a:srgbClr val="0070C0"/>
                </a:solidFill>
              </a:rPr>
              <a:t>Шереметевский</a:t>
            </a:r>
            <a:r>
              <a:rPr lang="ru-RU" sz="2400" b="1" kern="0" spc="-20" dirty="0">
                <a:solidFill>
                  <a:srgbClr val="0070C0"/>
                </a:solidFill>
              </a:rPr>
              <a:t> проспект, 1, к221  тел. 89612444476 , </a:t>
            </a:r>
          </a:p>
          <a:p>
            <a:pPr marL="12700">
              <a:spcBef>
                <a:spcPts val="100"/>
              </a:spcBef>
            </a:pPr>
            <a:r>
              <a:rPr lang="ru-RU" sz="2000" b="1" kern="0" spc="-20" dirty="0">
                <a:solidFill>
                  <a:srgbClr val="0070C0"/>
                </a:solidFill>
              </a:rPr>
              <a:t>E-</a:t>
            </a:r>
            <a:r>
              <a:rPr lang="ru-RU" sz="2000" b="1" kern="0" spc="-20" dirty="0" err="1">
                <a:solidFill>
                  <a:srgbClr val="0070C0"/>
                </a:solidFill>
              </a:rPr>
              <a:t>mail</a:t>
            </a:r>
            <a:r>
              <a:rPr lang="ru-RU" sz="2000" b="1" kern="0" spc="-20" dirty="0">
                <a:solidFill>
                  <a:srgbClr val="0070C0"/>
                </a:solidFill>
              </a:rPr>
              <a:t>: gtoivanovo@mail.ru; E-</a:t>
            </a:r>
            <a:r>
              <a:rPr lang="ru-RU" sz="2000" b="1" kern="0" spc="-20" dirty="0" err="1">
                <a:solidFill>
                  <a:srgbClr val="0070C0"/>
                </a:solidFill>
              </a:rPr>
              <a:t>mail</a:t>
            </a:r>
            <a:r>
              <a:rPr lang="ru-RU" sz="2000" b="1" kern="0" spc="-20" dirty="0">
                <a:solidFill>
                  <a:srgbClr val="0070C0"/>
                </a:solidFill>
              </a:rPr>
              <a:t>: gtoivanovo2@mail.ru</a:t>
            </a:r>
          </a:p>
          <a:p>
            <a:pPr marL="12700">
              <a:spcBef>
                <a:spcPts val="100"/>
              </a:spcBef>
            </a:pPr>
            <a:endParaRPr lang="ru-RU" sz="2000" b="1" kern="0" spc="-2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276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0263" cy="97505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658947" y="326136"/>
            <a:ext cx="2143760" cy="1558290"/>
            <a:chOff x="10491216" y="326136"/>
            <a:chExt cx="2143760" cy="1558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1216" y="326136"/>
              <a:ext cx="2143505" cy="15582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8648" y="353568"/>
              <a:ext cx="2036063" cy="14508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50131" y="3305262"/>
            <a:ext cx="15240000" cy="5024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720" algn="l"/>
              </a:tabLst>
            </a:pPr>
            <a:r>
              <a:rPr lang="ru-RU" sz="3000" kern="0" spc="-45" dirty="0">
                <a:solidFill>
                  <a:srgbClr val="FFCC00"/>
                </a:solidFill>
                <a:latin typeface="Times New Roman"/>
                <a:ea typeface="+mj-ea"/>
                <a:cs typeface="Times New Roman"/>
              </a:rPr>
              <a:t>	</a:t>
            </a:r>
            <a:r>
              <a:rPr lang="ru-RU" sz="3600" kern="0" spc="-45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⚡Обновлённые нормативы ГТО утверждены!</a:t>
            </a:r>
          </a:p>
          <a:p>
            <a:pPr marL="12065">
              <a:spcBef>
                <a:spcPts val="100"/>
              </a:spcBef>
              <a:tabLst>
                <a:tab pos="299720" algn="l"/>
              </a:tabLst>
            </a:pPr>
            <a:endParaRPr lang="ru-RU" sz="3600" kern="0" spc="-45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  <a:p>
            <a:pPr marL="12065">
              <a:spcBef>
                <a:spcPts val="100"/>
              </a:spcBef>
              <a:tabLst>
                <a:tab pos="299720" algn="l"/>
              </a:tabLst>
            </a:pPr>
            <a:r>
              <a:rPr lang="ru-RU" sz="3600" kern="0" spc="-45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Министр спорта России подписал Приказ об утверждении государственных требований Всероссийского физкультурно-спортивного комплекса «Готов к труду и обороне» (ГТО). Новая версия нормативов была подготовлена группой учёных из </a:t>
            </a:r>
            <a:r>
              <a:rPr lang="ru-RU" sz="3600" kern="0" spc="-45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ВНИИФКа</a:t>
            </a:r>
            <a:r>
              <a:rPr lang="ru-RU" sz="3600" kern="0" spc="-45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и Смоленского государственного университета спорта. Обновлённая редакция предполагает повышение планки требований в целях дальнейшего роста уровня физической подготовки населения РФ и начало действовать с 1 апреля 2023 года до начала 2027 года.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0293" y="771933"/>
            <a:ext cx="74199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spc="-45" dirty="0">
                <a:solidFill>
                  <a:schemeClr val="bg1"/>
                </a:solidFill>
              </a:rPr>
              <a:t>Комплекс</a:t>
            </a:r>
            <a:r>
              <a:rPr sz="3600" spc="-5" dirty="0">
                <a:solidFill>
                  <a:schemeClr val="bg1"/>
                </a:solidFill>
              </a:rPr>
              <a:t> </a:t>
            </a:r>
            <a:r>
              <a:rPr sz="3600" spc="-20" dirty="0">
                <a:solidFill>
                  <a:schemeClr val="bg1"/>
                </a:solidFill>
              </a:rPr>
              <a:t>ГТО</a:t>
            </a:r>
            <a:r>
              <a:rPr sz="3600" spc="-25" dirty="0">
                <a:solidFill>
                  <a:schemeClr val="bg1"/>
                </a:solidFill>
              </a:rPr>
              <a:t> </a:t>
            </a:r>
            <a:r>
              <a:rPr sz="3600" spc="-10" dirty="0" err="1">
                <a:solidFill>
                  <a:schemeClr val="bg1"/>
                </a:solidFill>
              </a:rPr>
              <a:t>содерж</a:t>
            </a:r>
            <a:r>
              <a:rPr lang="ru-RU" sz="3600" spc="-10" dirty="0">
                <a:solidFill>
                  <a:schemeClr val="bg1"/>
                </a:solidFill>
              </a:rPr>
              <a:t>ал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spc="-80" dirty="0">
                <a:solidFill>
                  <a:schemeClr val="bg1"/>
                </a:solidFill>
              </a:rPr>
              <a:t>11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spc="-5" dirty="0" err="1">
                <a:solidFill>
                  <a:schemeClr val="bg1"/>
                </a:solidFill>
              </a:rPr>
              <a:t>ступеней</a:t>
            </a:r>
            <a:r>
              <a:rPr lang="ru-RU" sz="3600" spc="-5" dirty="0">
                <a:solidFill>
                  <a:schemeClr val="bg1"/>
                </a:solidFill>
              </a:rPr>
              <a:t>, теперь с 1 апреля 2023 года  </a:t>
            </a:r>
            <a:br>
              <a:rPr lang="ru-RU" sz="3600" spc="-5" dirty="0">
                <a:solidFill>
                  <a:schemeClr val="bg1"/>
                </a:solidFill>
              </a:rPr>
            </a:br>
            <a:r>
              <a:rPr lang="ru-RU" sz="3600" spc="-5" dirty="0">
                <a:solidFill>
                  <a:schemeClr val="bg1"/>
                </a:solidFill>
              </a:rPr>
              <a:t>содержат 18 ступеней.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2830" y="609686"/>
            <a:ext cx="8074900" cy="1981114"/>
          </a:xfrm>
          <a:custGeom>
            <a:avLst/>
            <a:gdLst/>
            <a:ahLst/>
            <a:cxnLst/>
            <a:rect l="l" t="t" r="r" b="b"/>
            <a:pathLst>
              <a:path w="8138159" h="1033780">
                <a:moveTo>
                  <a:pt x="0" y="172212"/>
                </a:moveTo>
                <a:lnTo>
                  <a:pt x="6151" y="126426"/>
                </a:lnTo>
                <a:lnTo>
                  <a:pt x="23511" y="85287"/>
                </a:lnTo>
                <a:lnTo>
                  <a:pt x="50439" y="50434"/>
                </a:lnTo>
                <a:lnTo>
                  <a:pt x="85293" y="23509"/>
                </a:lnTo>
                <a:lnTo>
                  <a:pt x="126431" y="6150"/>
                </a:lnTo>
                <a:lnTo>
                  <a:pt x="172212" y="0"/>
                </a:lnTo>
                <a:lnTo>
                  <a:pt x="7965948" y="0"/>
                </a:lnTo>
                <a:lnTo>
                  <a:pt x="8011733" y="6150"/>
                </a:lnTo>
                <a:lnTo>
                  <a:pt x="8052872" y="23509"/>
                </a:lnTo>
                <a:lnTo>
                  <a:pt x="8087725" y="50434"/>
                </a:lnTo>
                <a:lnTo>
                  <a:pt x="8114650" y="85287"/>
                </a:lnTo>
                <a:lnTo>
                  <a:pt x="8132009" y="126426"/>
                </a:lnTo>
                <a:lnTo>
                  <a:pt x="8138160" y="172212"/>
                </a:lnTo>
                <a:lnTo>
                  <a:pt x="8138160" y="861059"/>
                </a:lnTo>
                <a:lnTo>
                  <a:pt x="8132009" y="906845"/>
                </a:lnTo>
                <a:lnTo>
                  <a:pt x="8114650" y="947984"/>
                </a:lnTo>
                <a:lnTo>
                  <a:pt x="8087725" y="982837"/>
                </a:lnTo>
                <a:lnTo>
                  <a:pt x="8052872" y="1009762"/>
                </a:lnTo>
                <a:lnTo>
                  <a:pt x="8011733" y="1027121"/>
                </a:lnTo>
                <a:lnTo>
                  <a:pt x="7965948" y="1033272"/>
                </a:lnTo>
                <a:lnTo>
                  <a:pt x="172212" y="1033272"/>
                </a:lnTo>
                <a:lnTo>
                  <a:pt x="126431" y="1027121"/>
                </a:lnTo>
                <a:lnTo>
                  <a:pt x="85293" y="1009762"/>
                </a:lnTo>
                <a:lnTo>
                  <a:pt x="50439" y="982837"/>
                </a:lnTo>
                <a:lnTo>
                  <a:pt x="23511" y="947984"/>
                </a:lnTo>
                <a:lnTo>
                  <a:pt x="6151" y="906845"/>
                </a:lnTo>
                <a:lnTo>
                  <a:pt x="0" y="861059"/>
                </a:lnTo>
                <a:lnTo>
                  <a:pt x="0" y="172212"/>
                </a:lnTo>
                <a:close/>
              </a:path>
            </a:pathLst>
          </a:custGeom>
          <a:ln w="3962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31C45EF-7840-4ED4-B465-B6995A40C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23" y="381001"/>
            <a:ext cx="1534922" cy="206574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AEC045-72C3-492B-8CE0-E9671B58F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5931" y="762000"/>
            <a:ext cx="8839200" cy="9060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u="sng" dirty="0">
                <a:solidFill>
                  <a:schemeClr val="bg1"/>
                </a:solidFill>
              </a:rPr>
              <a:t>НОРМАТИВЫ: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i="1" u="sng" dirty="0">
                <a:solidFill>
                  <a:schemeClr val="bg1"/>
                </a:solidFill>
              </a:rPr>
              <a:t>- </a:t>
            </a:r>
            <a:r>
              <a:rPr lang="ru-RU" sz="32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Бег 10, </a:t>
            </a:r>
            <a:r>
              <a:rPr lang="ru-RU" sz="3200" dirty="0">
                <a:solidFill>
                  <a:schemeClr val="bg1"/>
                </a:solidFill>
              </a:rPr>
              <a:t>30, 60,100 метров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Челночный бег 3х10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Бег на 1000м, 1500м, 2000м, 3000м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</a:t>
            </a:r>
            <a:r>
              <a:rPr lang="ru-RU" sz="32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Шестиминутный бег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</a:t>
            </a:r>
            <a:r>
              <a:rPr lang="ru-RU" sz="32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Бросок набивного мяча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Кросс по пересеченной местности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Прыжок в длину с места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</a:t>
            </a:r>
            <a:r>
              <a:rPr lang="ru-RU" sz="32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Метание теннисного мяча в цель (1 ступень дистанция 5м, 2 ступень- 6м), </a:t>
            </a:r>
            <a:r>
              <a:rPr lang="ru-RU" sz="3200" dirty="0">
                <a:solidFill>
                  <a:schemeClr val="bg1"/>
                </a:solidFill>
              </a:rPr>
              <a:t>метание мяча 150гр, гранаты 500гр-700гр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Подтягивание на высокой и низкой перекладинах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Рывок гири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Сгибание и разгибание рук в упоре лёжа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Наклон вниз с прямыми ногами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</a:t>
            </a:r>
            <a:r>
              <a:rPr lang="ru-RU" sz="32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Поднимание туловища из положения лёжа на спине (за 30 сек 1 ступень; остальные за 1 мин)</a:t>
            </a:r>
            <a:r>
              <a:rPr lang="ru-RU" sz="3200" dirty="0">
                <a:solidFill>
                  <a:schemeClr val="bg1"/>
                </a:solidFill>
                <a:highlight>
                  <a:srgbClr val="800000"/>
                </a:highlight>
              </a:rPr>
              <a:t/>
            </a:r>
            <a:br>
              <a:rPr lang="ru-RU" sz="3200" dirty="0">
                <a:solidFill>
                  <a:schemeClr val="bg1"/>
                </a:solidFill>
                <a:highlight>
                  <a:srgbClr val="800000"/>
                </a:highlight>
              </a:rPr>
            </a:br>
            <a:r>
              <a:rPr lang="ru-RU" sz="3200" dirty="0">
                <a:solidFill>
                  <a:schemeClr val="bg1"/>
                </a:solidFill>
              </a:rPr>
              <a:t>- Стрельба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Плавание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Туристический поход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Лыжные гонки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78854D-F565-4AFF-B490-472F538EB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31" y="304801"/>
            <a:ext cx="2024224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388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D4C599-1CEC-4A7E-A034-41B48459A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23" y="381001"/>
            <a:ext cx="1534922" cy="2065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F023B2C-4ED4-43B8-BB99-B1FDCFD35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3973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67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7C9429-2044-45C9-ACC6-69CA4CD7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731" y="2724625"/>
            <a:ext cx="13639800" cy="6647974"/>
          </a:xfrm>
        </p:spPr>
        <p:txBody>
          <a:bodyPr/>
          <a:lstStyle/>
          <a:p>
            <a:endParaRPr lang="ru-RU" dirty="0"/>
          </a:p>
          <a:p>
            <a:r>
              <a:rPr lang="ru-RU" sz="3200" dirty="0">
                <a:solidFill>
                  <a:schemeClr val="bg1"/>
                </a:solidFill>
              </a:rPr>
              <a:t>✅ Новые нормативы теперь больше соответствуют возможностям организма на каждом жизненном отрезке. Возрастных ступеней стало 18: у детей и молодежи в возрасте 6–19 лет шаг установлен в два года. У взрослых – 20 лет, старше – шаг составит уже пять лет.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✅ Теперь дети 6-7 лет будут проходить испытания согласно тем навыкам, которые они получают на занятиях физической культурой в дошкольных учреждениях.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✅ Одно из важных изменений – повышение планки результатов для золотого и серебряного знаков отличия и незначительное понижение для бронзовых – примерно на 1,5-2%.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223763-C15C-41FE-99F3-032A42AE6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31" y="381001"/>
            <a:ext cx="2057400" cy="22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586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AEC045-72C3-492B-8CE0-E9671B58F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5381" y="2743200"/>
            <a:ext cx="15049499" cy="669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</a:rPr>
              <a:t>✅ Перегруппированы упражнения в каждой возрастной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ступени по основным физическим качествам (быстрота,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гибкость, ловкость, сила, выносливость) и прикладным навыкам.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br>
              <a:rPr lang="ru-RU" sz="3200" b="1" u="sng" dirty="0">
                <a:solidFill>
                  <a:schemeClr val="bg1"/>
                </a:solidFill>
              </a:rPr>
            </a:br>
            <a:r>
              <a:rPr lang="ru-RU" sz="3200" b="1" u="sng" dirty="0">
                <a:solidFill>
                  <a:schemeClr val="bg1"/>
                </a:solidFill>
              </a:rPr>
              <a:t/>
            </a:r>
            <a:br>
              <a:rPr lang="ru-RU" sz="3200" b="1" u="sng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✅ Объединения упражнений в комплексе ГТО по основным физическим качествам, расширяет возможности выбора каждого участника тестового упражнения для тестирования основных физических качеств, при этом, сокращается количество упражнений, предлагаемых в разделе «испытания по выбору», в следствии чего изменено общее число видов испытаний, необходимых для выполнения.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К примеру: теперь зимой вместо бега на длинную дистанцию, теперь можно сдать норматив бег на лыжах.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✅ Пересдавать нормы (испытания) можно, только тем которые, не дошли до знака (до бронзы) через 45 дней после выполнения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✅Приказ о разрядах (2-ой юношеский и выше) дают возможность сдать на знак выше.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78854D-F565-4AFF-B490-472F538EB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31" y="304801"/>
            <a:ext cx="2024224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695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A718EC-FF5A-4D96-AF2D-28770999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131" y="2782866"/>
            <a:ext cx="14478000" cy="6771084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✅ ВАЖНО, что результаты по утратившим силу нормативам, которые уже занесены в базу данных, не сгорят и будут оценены в соответствии с прежней таблицей. А те результаты, которые появятся у участников комплекса ГТО после 1 апреля, будут соотнесены уже с новыми требованиями.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❗С Приказом об утверждении государственных требований Всероссийского физкультурно-спортивного комплекса «Готов к труду и обороне» вы можете ознакомиться по ссылке: https://www.gto.ru/files/uploads/documents/6426e8640d..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❗Обновлённые испытания ГТО находятся на сайте GTO.ru в разделе «Нормативы»: https://www.gto.ru/norms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883E8A-9926-457F-8926-5621F219D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31" y="308036"/>
            <a:ext cx="1905000" cy="2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190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3F204C3-0832-4AFD-BF5C-74847E0E50B5}"/>
              </a:ext>
            </a:extLst>
          </p:cNvPr>
          <p:cNvSpPr/>
          <p:nvPr/>
        </p:nvSpPr>
        <p:spPr>
          <a:xfrm>
            <a:off x="10346531" y="222504"/>
            <a:ext cx="4648200" cy="16619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7340263" cy="9750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F6A54BB-69BE-4FC8-8F33-8AC43375D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42969" r="12405" b="12499"/>
          <a:stretch/>
        </p:blipFill>
        <p:spPr>
          <a:xfrm>
            <a:off x="5012531" y="290575"/>
            <a:ext cx="10134600" cy="91694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</p:pic>
      <p:sp>
        <p:nvSpPr>
          <p:cNvPr id="13" name="object 23">
            <a:extLst>
              <a:ext uri="{FF2B5EF4-FFF2-40B4-BE49-F238E27FC236}">
                <a16:creationId xmlns="" xmlns:a16="http://schemas.microsoft.com/office/drawing/2014/main" id="{BDB00390-52DE-49CE-8C6C-7CFE709EB157}"/>
              </a:ext>
            </a:extLst>
          </p:cNvPr>
          <p:cNvSpPr txBox="1">
            <a:spLocks/>
          </p:cNvSpPr>
          <p:nvPr/>
        </p:nvSpPr>
        <p:spPr>
          <a:xfrm>
            <a:off x="592931" y="3934305"/>
            <a:ext cx="634365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6000" b="1" u="sng" kern="0" dirty="0">
                <a:solidFill>
                  <a:schemeClr val="bg1"/>
                </a:solidFill>
              </a:rPr>
              <a:t>ЧЕКБОКС</a:t>
            </a:r>
          </a:p>
        </p:txBody>
      </p:sp>
    </p:spTree>
    <p:extLst>
      <p:ext uri="{BB962C8B-B14F-4D97-AF65-F5344CB8AC3E}">
        <p14:creationId xmlns:p14="http://schemas.microsoft.com/office/powerpoint/2010/main" val="27356665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3F204C3-0832-4AFD-BF5C-74847E0E50B5}"/>
              </a:ext>
            </a:extLst>
          </p:cNvPr>
          <p:cNvSpPr/>
          <p:nvPr/>
        </p:nvSpPr>
        <p:spPr>
          <a:xfrm>
            <a:off x="10346531" y="222504"/>
            <a:ext cx="4648200" cy="16619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852" y="0"/>
            <a:ext cx="17340263" cy="975055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1559B6B-B1EF-42E5-B2C6-6833D008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66" y="1727907"/>
            <a:ext cx="1066800" cy="10156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81E7945-9C84-464C-B985-E7637FCE7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4218" r="12620" b="52350"/>
          <a:stretch/>
        </p:blipFill>
        <p:spPr>
          <a:xfrm>
            <a:off x="1612361" y="1955134"/>
            <a:ext cx="5914770" cy="27416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8D9A2E7-3A8A-4200-B4EC-ECD14E872C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64954" r="11474" b="23702"/>
          <a:stretch/>
        </p:blipFill>
        <p:spPr>
          <a:xfrm>
            <a:off x="9597089" y="3461758"/>
            <a:ext cx="7106776" cy="17198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object 23">
            <a:extLst>
              <a:ext uri="{FF2B5EF4-FFF2-40B4-BE49-F238E27FC236}">
                <a16:creationId xmlns="" xmlns:a16="http://schemas.microsoft.com/office/drawing/2014/main" id="{260CAE7A-08D4-4B74-B532-7D83F6BCC524}"/>
              </a:ext>
            </a:extLst>
          </p:cNvPr>
          <p:cNvSpPr txBox="1">
            <a:spLocks/>
          </p:cNvSpPr>
          <p:nvPr/>
        </p:nvSpPr>
        <p:spPr>
          <a:xfrm>
            <a:off x="2001440" y="613300"/>
            <a:ext cx="634365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6000" b="1" u="sng" kern="0" dirty="0">
                <a:solidFill>
                  <a:schemeClr val="bg1"/>
                </a:solidFill>
              </a:rPr>
              <a:t>ЧЕКБОКС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FE99C691-19E8-4C54-91E3-9D32C250E7D5}"/>
              </a:ext>
            </a:extLst>
          </p:cNvPr>
          <p:cNvSpPr txBox="1">
            <a:spLocks/>
          </p:cNvSpPr>
          <p:nvPr/>
        </p:nvSpPr>
        <p:spPr>
          <a:xfrm>
            <a:off x="799266" y="6639275"/>
            <a:ext cx="1066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279A3597-7B3F-4FB4-AF9F-28FD4F2180F4}"/>
              </a:ext>
            </a:extLst>
          </p:cNvPr>
          <p:cNvSpPr txBox="1">
            <a:spLocks/>
          </p:cNvSpPr>
          <p:nvPr/>
        </p:nvSpPr>
        <p:spPr>
          <a:xfrm>
            <a:off x="8720341" y="1095502"/>
            <a:ext cx="1066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299BFC-80CE-493B-9CF8-BB481A885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2" t="34792" r="17232" b="62105"/>
          <a:stretch/>
        </p:blipFill>
        <p:spPr>
          <a:xfrm>
            <a:off x="2001440" y="7906982"/>
            <a:ext cx="4735315" cy="1066582"/>
          </a:xfrm>
          <a:prstGeom prst="rect">
            <a:avLst/>
          </a:prstGeom>
        </p:spPr>
      </p:pic>
      <p:sp>
        <p:nvSpPr>
          <p:cNvPr id="13" name="object 23">
            <a:extLst>
              <a:ext uri="{FF2B5EF4-FFF2-40B4-BE49-F238E27FC236}">
                <a16:creationId xmlns="" xmlns:a16="http://schemas.microsoft.com/office/drawing/2014/main" id="{D2DDEAF0-0F94-4C19-97F5-C2444A7083DB}"/>
              </a:ext>
            </a:extLst>
          </p:cNvPr>
          <p:cNvSpPr txBox="1">
            <a:spLocks/>
          </p:cNvSpPr>
          <p:nvPr/>
        </p:nvSpPr>
        <p:spPr>
          <a:xfrm>
            <a:off x="1677929" y="6934874"/>
            <a:ext cx="63436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4400" b="1" i="1" kern="0" dirty="0">
                <a:solidFill>
                  <a:schemeClr val="bg1"/>
                </a:solidFill>
              </a:rPr>
              <a:t>Электронное заявление</a:t>
            </a:r>
          </a:p>
        </p:txBody>
      </p:sp>
      <p:sp>
        <p:nvSpPr>
          <p:cNvPr id="14" name="object 23">
            <a:extLst>
              <a:ext uri="{FF2B5EF4-FFF2-40B4-BE49-F238E27FC236}">
                <a16:creationId xmlns="" xmlns:a16="http://schemas.microsoft.com/office/drawing/2014/main" id="{3ABA85E8-1E09-4E3F-AB6A-E3691E284B80}"/>
              </a:ext>
            </a:extLst>
          </p:cNvPr>
          <p:cNvSpPr txBox="1">
            <a:spLocks/>
          </p:cNvSpPr>
          <p:nvPr/>
        </p:nvSpPr>
        <p:spPr>
          <a:xfrm>
            <a:off x="9584531" y="1095502"/>
            <a:ext cx="725014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4400" b="1" i="1" kern="0" dirty="0">
                <a:solidFill>
                  <a:schemeClr val="bg1"/>
                </a:solidFill>
              </a:rPr>
              <a:t>Ввести код подтверждения, который пришел на электронную почту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951933E-1BED-4320-98FE-7B89EF3EEB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4104" r="15411" b="12716"/>
          <a:stretch/>
        </p:blipFill>
        <p:spPr>
          <a:xfrm>
            <a:off x="9312465" y="8402435"/>
            <a:ext cx="7391400" cy="571128"/>
          </a:xfrm>
          <a:prstGeom prst="rect">
            <a:avLst/>
          </a:prstGeom>
        </p:spPr>
      </p:pic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8A540329-47E5-4FE8-9B9F-E0CE408FA922}"/>
              </a:ext>
            </a:extLst>
          </p:cNvPr>
          <p:cNvSpPr txBox="1">
            <a:spLocks/>
          </p:cNvSpPr>
          <p:nvPr/>
        </p:nvSpPr>
        <p:spPr>
          <a:xfrm>
            <a:off x="9108187" y="7343565"/>
            <a:ext cx="1066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18" name="object 23">
            <a:extLst>
              <a:ext uri="{FF2B5EF4-FFF2-40B4-BE49-F238E27FC236}">
                <a16:creationId xmlns="" xmlns:a16="http://schemas.microsoft.com/office/drawing/2014/main" id="{0490D04E-5B53-447E-8C1B-2507C7BA02D2}"/>
              </a:ext>
            </a:extLst>
          </p:cNvPr>
          <p:cNvSpPr txBox="1">
            <a:spLocks/>
          </p:cNvSpPr>
          <p:nvPr/>
        </p:nvSpPr>
        <p:spPr>
          <a:xfrm>
            <a:off x="10196026" y="7625448"/>
            <a:ext cx="63436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600" b="0" i="0">
                <a:solidFill>
                  <a:srgbClr val="F9C09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4400" b="1" i="1" kern="0" dirty="0">
                <a:solidFill>
                  <a:schemeClr val="bg1"/>
                </a:solidFill>
              </a:rPr>
              <a:t>Появится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1EA4BA68-A9F3-457F-8D4B-57EE0DA36678}"/>
              </a:ext>
            </a:extLst>
          </p:cNvPr>
          <p:cNvSpPr/>
          <p:nvPr/>
        </p:nvSpPr>
        <p:spPr>
          <a:xfrm>
            <a:off x="3391718" y="5181600"/>
            <a:ext cx="1684202" cy="152990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9412306C-A5DF-404D-8CDA-835D83BA4F32}"/>
              </a:ext>
            </a:extLst>
          </p:cNvPr>
          <p:cNvSpPr/>
          <p:nvPr/>
        </p:nvSpPr>
        <p:spPr>
          <a:xfrm>
            <a:off x="11828530" y="5600993"/>
            <a:ext cx="1684202" cy="152990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025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494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ВФСК ГТО</vt:lpstr>
      <vt:lpstr>Комплекс ГТО содержал 11 ступеней, теперь с 1 апреля 2023 года   содержат 18 ступеней.</vt:lpstr>
      <vt:lpstr>НОРМАТИВЫ:  - Бег 10, 30, 60,100 метров - Челночный бег 3х10 - Бег на 1000м, 1500м, 2000м, 3000м - Шестиминутный бег - Бросок набивного мяча  - Кросс по пересеченной местности  - Прыжок в длину с места - Метание теннисного мяча в цель (1 ступень дистанция 5м, 2 ступень- 6м), метание мяча 150гр, гранаты 500гр-700гр - Подтягивание на высокой и низкой перекладинах - Рывок гири - Сгибание и разгибание рук в упоре лёжа - Наклон вниз с прямыми ногами - Поднимание туловища из положения лёжа на спине (за 30 сек 1 ступень; остальные за 1 мин) - Стрельба - Плавание - Туристический поход - Лыжные гонки </vt:lpstr>
      <vt:lpstr>Презентация PowerPoint</vt:lpstr>
      <vt:lpstr>Презентация PowerPoint</vt:lpstr>
      <vt:lpstr>✅ Перегруппированы упражнения в каждой возрастной  ступени по основным физическим качествам (быстрота,  гибкость, ловкость, сила, выносливость) и прикладным навыкам.   ✅ Объединения упражнений в комплексе ГТО по основным физическим качествам, расширяет возможности выбора каждого участника тестового упражнения для тестирования основных физических качеств, при этом, сокращается количество упражнений, предлагаемых в разделе «испытания по выбору», в следствии чего изменено общее число видов испытаний, необходимых для выполнения. К примеру: теперь зимой вместо бега на длинную дистанцию, теперь можно сдать норматив бег на лыжах.  ✅ Пересдавать нормы (испытания) можно, только тем которые, не дошли до знака (до бронзы) через 45 дней после выполнения.   ✅Приказ о разрядах (2-ой юношеский и выше) дают возможность сдать на знак выше.</vt:lpstr>
      <vt:lpstr>Презентация PowerPoint</vt:lpstr>
      <vt:lpstr>Презентация PowerPoint</vt:lpstr>
      <vt:lpstr>1.</vt:lpstr>
      <vt:lpstr>Пошаговая инструкция  взаимодействия с центром тестирования ВФСК ГТО</vt:lpstr>
      <vt:lpstr>НЕ ПРАВИЛЬНО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Rubin</dc:creator>
  <cp:lastModifiedBy>Лада Мишагина</cp:lastModifiedBy>
  <cp:revision>30</cp:revision>
  <dcterms:created xsi:type="dcterms:W3CDTF">2023-04-02T17:14:11Z</dcterms:created>
  <dcterms:modified xsi:type="dcterms:W3CDTF">2024-01-24T07:45:09Z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2023-04-02T00:00:00Z</vt:filetime>
  </property>
</Properties>
</file>